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1" r:id="rId2"/>
    <p:sldId id="262" r:id="rId3"/>
    <p:sldId id="259" r:id="rId4"/>
    <p:sldId id="260" r:id="rId5"/>
    <p:sldId id="263" r:id="rId6"/>
    <p:sldId id="272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9729"/>
    <a:srgbClr val="83C937"/>
    <a:srgbClr val="70B09B"/>
    <a:srgbClr val="CCECFF"/>
    <a:srgbClr val="B6DF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5" autoAdjust="0"/>
    <p:restoredTop sz="96853" autoAdjust="0"/>
  </p:normalViewPr>
  <p:slideViewPr>
    <p:cSldViewPr>
      <p:cViewPr>
        <p:scale>
          <a:sx n="100" d="100"/>
          <a:sy n="100" d="100"/>
        </p:scale>
        <p:origin x="-46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4D7A1F-ED09-491D-87FB-606424AC5D92}" type="datetimeFigureOut">
              <a:rPr lang="bg-BG" smtClean="0"/>
              <a:t>1.4.2017 г.</a:t>
            </a:fld>
            <a:endParaRPr lang="bg-BG"/>
          </a:p>
        </p:txBody>
      </p:sp>
      <p:sp>
        <p:nvSpPr>
          <p:cNvPr id="4" name="Контейнер за изображение на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CA4133-A1BF-4C18-9DA0-4A963FCA512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95013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4A649C-994F-448A-842C-CD325C4378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938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AF405E-26AD-445B-89D7-41B0A14A3B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294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0FCBE-E25F-4636-A990-828BB619BE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843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33078C-8416-4F82-8BCC-1A5A1874B37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382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B9CD72-CE97-4FB1-B391-BDBF7A7D4B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263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C8CEE4-AC3C-47E6-BFD2-07F91AA564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644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9A7C68-1DF0-4FD6-9ABD-AD7AFAA4746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752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4852BB-736D-48D0-83F6-00D1210EEF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797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31150F-D765-4C25-9259-DE2E9C8FD4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804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38F11E-32C0-4870-B15E-10C30F4A5E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045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bg-BG" smtClean="0"/>
              <a:t>Щракнете върху иконата, за да добавите картина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61BC03-57BB-4AB1-92F3-FA022B782F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785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Редакт. стил загл. образец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F1D8A4C-3100-4607-A89C-23AC2ACBE9C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960" decel="100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6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6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6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40" accel="100000" fill="hold">
                                          <p:stCondLst>
                                            <p:cond delay="96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0" accel="100000" fill="hold">
                                          <p:stCondLst>
                                            <p:cond delay="96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4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emf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10.gif"/><Relationship Id="rId4" Type="http://schemas.openxmlformats.org/officeDocument/2006/relationships/hyperlink" Target="wave-interference_bg%20(1).jar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vascak.cz/data/android/physicsatschool/template.php?s=kv_odraz_na_konci&amp;l=bg&amp;zoom=0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jpeg"/><Relationship Id="rId4" Type="http://schemas.openxmlformats.org/officeDocument/2006/relationships/hyperlink" Target="wave-interference_bg%20(1).jar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hyperlink" Target="http://www.vascak.cz/data/android/physicsatschool/template.php?s=kv_vlnostojate&amp;l=bg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4" name="Picture 4" descr="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-1116632" y="5749384"/>
            <a:ext cx="8229600" cy="1143000"/>
          </a:xfrm>
        </p:spPr>
        <p:txBody>
          <a:bodyPr/>
          <a:lstStyle/>
          <a:p>
            <a:r>
              <a:rPr lang="bg-BG" sz="3200" dirty="0" smtClean="0"/>
              <a:t>девети клас</a:t>
            </a:r>
            <a:endParaRPr lang="bg-BG" sz="3200" dirty="0"/>
          </a:p>
        </p:txBody>
      </p:sp>
      <p:sp>
        <p:nvSpPr>
          <p:cNvPr id="5" name="Правоъгълник 4"/>
          <p:cNvSpPr/>
          <p:nvPr/>
        </p:nvSpPr>
        <p:spPr>
          <a:xfrm>
            <a:off x="2286000" y="2367171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bg-BG" dirty="0"/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bg-BG" sz="4400" dirty="0">
                <a:solidFill>
                  <a:srgbClr val="000000"/>
                </a:solidFill>
                <a:ea typeface="+mj-ea"/>
                <a:cs typeface="+mj-cs"/>
              </a:rPr>
              <a:t>Интерференция и отражение на вълните</a:t>
            </a:r>
            <a:endParaRPr lang="bg-BG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4" name="Picture 6" descr="f24d913f38"/>
          <p:cNvPicPr>
            <a:picLocks noChangeAspect="1" noChangeArrowheads="1"/>
          </p:cNvPicPr>
          <p:nvPr/>
        </p:nvPicPr>
        <p:blipFill>
          <a:blip r:embed="rId2">
            <a:lum bright="5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0" name="Picture 132" descr="Superposition of 2 gaussian wav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543" y="701407"/>
            <a:ext cx="3456384" cy="1935505"/>
          </a:xfrm>
          <a:prstGeom prst="rect">
            <a:avLst/>
          </a:prstGeom>
          <a:noFill/>
          <a:ln w="3810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4"/>
          <p:cNvSpPr txBox="1">
            <a:spLocks noChangeArrowheads="1"/>
          </p:cNvSpPr>
          <p:nvPr/>
        </p:nvSpPr>
        <p:spPr>
          <a:xfrm>
            <a:off x="492645" y="4308996"/>
            <a:ext cx="6786563" cy="573485"/>
          </a:xfrm>
          <a:prstGeom prst="rect">
            <a:avLst/>
          </a:prstGeo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bg-BG" sz="2800" b="1" kern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/>
                <a:ea typeface="+mj-ea"/>
                <a:cs typeface="+mj-cs"/>
              </a:rPr>
              <a:t>Принцип </a:t>
            </a:r>
            <a:r>
              <a:rPr lang="bg-BG" sz="2800" b="1" kern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/>
                <a:ea typeface="+mj-ea"/>
                <a:cs typeface="+mj-cs"/>
              </a:rPr>
              <a:t>на </a:t>
            </a:r>
            <a:r>
              <a:rPr lang="bg-BG" sz="2800" b="1" kern="0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/>
                <a:ea typeface="+mj-ea"/>
                <a:cs typeface="+mj-cs"/>
              </a:rPr>
              <a:t>суперпозицията</a:t>
            </a:r>
            <a:endParaRPr lang="bg-BG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38150" y="4734342"/>
            <a:ext cx="89154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0">
              <a:spcBef>
                <a:spcPct val="20000"/>
              </a:spcBef>
            </a:pPr>
            <a:r>
              <a:rPr lang="bg-BG" sz="2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2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Когато</a:t>
            </a:r>
            <a:r>
              <a:rPr lang="en-US" sz="2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en-US" sz="2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една</a:t>
            </a:r>
            <a:r>
              <a:rPr lang="en-US" sz="2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среда</a:t>
            </a:r>
            <a:r>
              <a:rPr lang="en-US" sz="2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се</a:t>
            </a:r>
            <a:r>
              <a:rPr lang="en-US" sz="2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разпространяват</a:t>
            </a:r>
            <a:r>
              <a:rPr lang="en-US" sz="2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няколко</a:t>
            </a:r>
            <a:r>
              <a:rPr lang="en-US" sz="2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вълни</a:t>
            </a:r>
            <a:r>
              <a:rPr lang="en-US" sz="2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отклонението</a:t>
            </a:r>
            <a:r>
              <a:rPr lang="en-US" sz="2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2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всяка</a:t>
            </a:r>
            <a:r>
              <a:rPr lang="en-US" sz="2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част</a:t>
            </a:r>
            <a:r>
              <a:rPr lang="en-US" sz="2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</a:t>
            </a:r>
            <a:r>
              <a:rPr lang="en-US" sz="2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средата</a:t>
            </a:r>
            <a:r>
              <a:rPr lang="en-US" sz="2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е </a:t>
            </a:r>
            <a:r>
              <a:rPr lang="en-US" sz="2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сума</a:t>
            </a:r>
            <a:r>
              <a:rPr lang="en-US" sz="2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</a:t>
            </a:r>
            <a:r>
              <a:rPr lang="en-US" sz="2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отклоненията</a:t>
            </a:r>
            <a:r>
              <a:rPr lang="en-US" sz="2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които</a:t>
            </a:r>
            <a:r>
              <a:rPr lang="en-US" sz="2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частта</a:t>
            </a:r>
            <a:r>
              <a:rPr lang="en-US" sz="2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би</a:t>
            </a:r>
            <a:r>
              <a:rPr lang="en-US" sz="2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имала</a:t>
            </a:r>
            <a:r>
              <a:rPr lang="en-US" sz="2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</a:t>
            </a:r>
            <a:r>
              <a:rPr lang="en-US" sz="2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положение</a:t>
            </a:r>
            <a:r>
              <a:rPr lang="en-US" sz="2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че</a:t>
            </a:r>
            <a:r>
              <a:rPr lang="en-US" sz="2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вълните</a:t>
            </a:r>
            <a:r>
              <a:rPr lang="en-US" sz="2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се</a:t>
            </a:r>
            <a:r>
              <a:rPr lang="en-US" sz="2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разпространяват</a:t>
            </a:r>
            <a:r>
              <a:rPr lang="en-US" sz="2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bg-BG" sz="2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зависимо една от друга. </a:t>
            </a:r>
            <a:endParaRPr lang="bg-BG" sz="2200" b="1" kern="0" dirty="0">
              <a:ln w="12700">
                <a:solidFill>
                  <a:srgbClr val="002060"/>
                </a:solidFill>
                <a:prstDash val="solid"/>
              </a:ln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3" name="Picture 3" descr="C:\Users\User\Desktop\открит урок\Standing_wave_2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0887" y="1607198"/>
            <a:ext cx="4157406" cy="1570050"/>
          </a:xfrm>
          <a:prstGeom prst="rect">
            <a:avLst/>
          </a:prstGeom>
          <a:noFill/>
          <a:ln w="38100"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Текстово поле 1"/>
          <p:cNvSpPr txBox="1"/>
          <p:nvPr/>
        </p:nvSpPr>
        <p:spPr>
          <a:xfrm>
            <a:off x="1092076" y="116632"/>
            <a:ext cx="58415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200" b="1" dirty="0" smtClean="0">
                <a:ln w="18000">
                  <a:noFill/>
                  <a:prstDash val="solid"/>
                  <a:miter lim="800000"/>
                </a:ln>
                <a:effectLst/>
                <a:latin typeface="Times New Roman" pitchFamily="18" charset="0"/>
                <a:cs typeface="Times New Roman" pitchFamily="18" charset="0"/>
              </a:rPr>
              <a:t>1.Събиране на трептения</a:t>
            </a:r>
            <a:endParaRPr lang="bg-BG" sz="3200" b="1" dirty="0">
              <a:ln w="18000">
                <a:noFill/>
                <a:prstDash val="solid"/>
                <a:miter lim="800000"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543" y="2827412"/>
            <a:ext cx="3370017" cy="1481584"/>
          </a:xfrm>
          <a:prstGeom prst="rect">
            <a:avLst/>
          </a:prstGeom>
          <a:noFill/>
          <a:ln w="38100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8580" y="2766541"/>
            <a:ext cx="2779713" cy="1682750"/>
          </a:xfrm>
          <a:prstGeom prst="rect">
            <a:avLst/>
          </a:prstGeom>
          <a:noFill/>
          <a:ln w="38100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770136"/>
            <a:ext cx="2779713" cy="1835150"/>
          </a:xfrm>
          <a:prstGeom prst="rect">
            <a:avLst/>
          </a:prstGeom>
          <a:noFill/>
          <a:ln w="38100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1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1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5" name="Picture 11" descr="sewcure10"/>
          <p:cNvPicPr>
            <a:picLocks noChangeAspect="1" noChangeArrowheads="1"/>
          </p:cNvPicPr>
          <p:nvPr/>
        </p:nvPicPr>
        <p:blipFill>
          <a:blip r:embed="rId2">
            <a:lum brigh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28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Текстов контейнер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1400175" y="32464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bg-BG"/>
          </a:p>
        </p:txBody>
      </p:sp>
      <p:pic>
        <p:nvPicPr>
          <p:cNvPr id="6150" name="Picture 6" descr="1wav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969" y="1559446"/>
            <a:ext cx="3164813" cy="2373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638969" y="4255929"/>
            <a:ext cx="859005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bg-BG" sz="2400" dirty="0" smtClean="0"/>
              <a:t>а/ Определение - Явлението</a:t>
            </a:r>
            <a:r>
              <a:rPr lang="bg-BG" sz="2400" dirty="0"/>
              <a:t>, при което в резултат на наслагване на две (или повече) вълни се получава увеличение на амплитудата на резултантната </a:t>
            </a:r>
            <a:r>
              <a:rPr lang="bg-BG" sz="2400" dirty="0" smtClean="0">
                <a:solidFill>
                  <a:srgbClr val="000000"/>
                </a:solidFill>
              </a:rPr>
              <a:t>вълна </a:t>
            </a:r>
            <a:r>
              <a:rPr lang="bg-BG" sz="2400" dirty="0" smtClean="0"/>
              <a:t>в </a:t>
            </a:r>
            <a:r>
              <a:rPr lang="bg-BG" sz="2400" dirty="0"/>
              <a:t>едни </a:t>
            </a:r>
            <a:r>
              <a:rPr lang="bg-BG" sz="2400" dirty="0" smtClean="0"/>
              <a:t>области</a:t>
            </a:r>
            <a:r>
              <a:rPr lang="bg-BG" sz="2400" dirty="0">
                <a:solidFill>
                  <a:srgbClr val="000000"/>
                </a:solidFill>
              </a:rPr>
              <a:t> </a:t>
            </a:r>
            <a:r>
              <a:rPr lang="bg-BG" sz="2400" dirty="0" smtClean="0">
                <a:solidFill>
                  <a:srgbClr val="000000"/>
                </a:solidFill>
              </a:rPr>
              <a:t>/</a:t>
            </a:r>
            <a:r>
              <a:rPr lang="bg-BG" sz="2400" dirty="0" err="1">
                <a:solidFill>
                  <a:srgbClr val="000000"/>
                </a:solidFill>
              </a:rPr>
              <a:t>интерференчен</a:t>
            </a:r>
            <a:r>
              <a:rPr lang="bg-BG" sz="2400" dirty="0">
                <a:solidFill>
                  <a:srgbClr val="000000"/>
                </a:solidFill>
              </a:rPr>
              <a:t> максимум/</a:t>
            </a:r>
            <a:r>
              <a:rPr lang="bg-BG" sz="2400" dirty="0" smtClean="0"/>
              <a:t> </a:t>
            </a:r>
            <a:r>
              <a:rPr lang="bg-BG" sz="2400" dirty="0"/>
              <a:t>и </a:t>
            </a:r>
            <a:r>
              <a:rPr lang="bg-BG" sz="2400" dirty="0" smtClean="0"/>
              <a:t>намаление </a:t>
            </a:r>
            <a:r>
              <a:rPr lang="bg-BG" sz="2400" dirty="0"/>
              <a:t>в </a:t>
            </a:r>
            <a:r>
              <a:rPr lang="bg-BG" sz="2400" dirty="0" smtClean="0"/>
              <a:t>други /</a:t>
            </a:r>
            <a:r>
              <a:rPr lang="bg-BG" sz="2400" dirty="0" err="1" smtClean="0"/>
              <a:t>интерференчен</a:t>
            </a:r>
            <a:r>
              <a:rPr lang="bg-BG" sz="2400" dirty="0" smtClean="0"/>
              <a:t> минимум/, </a:t>
            </a:r>
            <a:r>
              <a:rPr lang="bg-BG" sz="2400" dirty="0"/>
              <a:t>се нарича интерференция.</a:t>
            </a:r>
            <a:endParaRPr lang="en-US" sz="2400" dirty="0"/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899592" y="4994592"/>
            <a:ext cx="7848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bg-BG" sz="2400" dirty="0" smtClean="0"/>
              <a:t>б/ </a:t>
            </a:r>
            <a:r>
              <a:rPr lang="en-US" sz="2400" dirty="0" err="1" smtClean="0"/>
              <a:t>Условието</a:t>
            </a:r>
            <a:r>
              <a:rPr lang="en-US" sz="2400" dirty="0" smtClean="0"/>
              <a:t> </a:t>
            </a:r>
            <a:r>
              <a:rPr lang="en-US" sz="2400" dirty="0" err="1"/>
              <a:t>за</a:t>
            </a:r>
            <a:r>
              <a:rPr lang="en-US" sz="2400" dirty="0"/>
              <a:t> </a:t>
            </a:r>
            <a:r>
              <a:rPr lang="en-US" sz="2400" dirty="0" err="1"/>
              <a:t>интерференция</a:t>
            </a:r>
            <a:r>
              <a:rPr lang="en-US" sz="2400" dirty="0"/>
              <a:t> </a:t>
            </a:r>
            <a:r>
              <a:rPr lang="en-US" sz="2400" dirty="0" err="1"/>
              <a:t>на</a:t>
            </a:r>
            <a:r>
              <a:rPr lang="en-US" sz="2400" dirty="0"/>
              <a:t> </a:t>
            </a:r>
            <a:r>
              <a:rPr lang="en-US" sz="2400" dirty="0" err="1"/>
              <a:t>две</a:t>
            </a:r>
            <a:r>
              <a:rPr lang="en-US" sz="2400" dirty="0"/>
              <a:t> </a:t>
            </a:r>
            <a:r>
              <a:rPr lang="en-US" sz="2400" dirty="0" err="1"/>
              <a:t>хармонични</a:t>
            </a:r>
            <a:r>
              <a:rPr lang="en-US" sz="2400" dirty="0"/>
              <a:t> </a:t>
            </a:r>
            <a:r>
              <a:rPr lang="en-US" sz="2400" dirty="0" err="1"/>
              <a:t>вълни</a:t>
            </a:r>
            <a:r>
              <a:rPr lang="en-US" sz="2400" dirty="0"/>
              <a:t> е </a:t>
            </a:r>
            <a:r>
              <a:rPr lang="en-US" sz="2400" dirty="0" err="1"/>
              <a:t>техните</a:t>
            </a:r>
            <a:r>
              <a:rPr lang="en-US" sz="2400" dirty="0"/>
              <a:t> </a:t>
            </a:r>
            <a:r>
              <a:rPr lang="en-US" sz="2400" dirty="0" err="1"/>
              <a:t>честоти</a:t>
            </a:r>
            <a:r>
              <a:rPr lang="en-US" sz="2400" dirty="0"/>
              <a:t> </a:t>
            </a:r>
            <a:r>
              <a:rPr lang="en-US" sz="2400" dirty="0" err="1"/>
              <a:t>да</a:t>
            </a:r>
            <a:r>
              <a:rPr lang="en-US" sz="2400" dirty="0"/>
              <a:t> </a:t>
            </a:r>
            <a:r>
              <a:rPr lang="en-US" sz="2400" dirty="0" err="1"/>
              <a:t>бъдат</a:t>
            </a:r>
            <a:r>
              <a:rPr lang="en-US" sz="2400" dirty="0"/>
              <a:t> </a:t>
            </a:r>
            <a:r>
              <a:rPr lang="en-US" sz="2400" dirty="0" err="1"/>
              <a:t>еднакви</a:t>
            </a:r>
            <a:r>
              <a:rPr lang="en-US" sz="2400" dirty="0"/>
              <a:t>. </a:t>
            </a:r>
          </a:p>
        </p:txBody>
      </p:sp>
      <p:pic>
        <p:nvPicPr>
          <p:cNvPr id="11" name="Picture 7" descr="2waves">
            <a:hlinkClick r:id="rId4" action="ppaction://hlinkfile" tooltip="интерференция на механични вълни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5215" y="1619250"/>
            <a:ext cx="3181085" cy="2385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Текстово поле 9"/>
          <p:cNvSpPr txBox="1"/>
          <p:nvPr/>
        </p:nvSpPr>
        <p:spPr>
          <a:xfrm>
            <a:off x="1763688" y="548680"/>
            <a:ext cx="576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200" b="1" dirty="0" smtClean="0">
                <a:latin typeface="Times New Roman" pitchFamily="18" charset="0"/>
                <a:cs typeface="Times New Roman" pitchFamily="18" charset="0"/>
              </a:rPr>
              <a:t>2. Интерференция на вълните</a:t>
            </a:r>
            <a:endParaRPr lang="bg-BG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/>
      <p:bldP spid="6152" grpId="1"/>
      <p:bldP spid="615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4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bg-BG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Отражение на вълните</a:t>
            </a:r>
            <a:endParaRPr lang="en-US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45392" y="5229200"/>
            <a:ext cx="4267200" cy="110799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r>
              <a:rPr lang="bg-BG" sz="2200" dirty="0" smtClean="0">
                <a:latin typeface="Times New Roman" pitchFamily="18" charset="0"/>
                <a:cs typeface="Times New Roman" pitchFamily="18" charset="0"/>
              </a:rPr>
              <a:t>Когато </a:t>
            </a:r>
            <a:r>
              <a:rPr lang="bg-BG" sz="2200" dirty="0">
                <a:latin typeface="Times New Roman" pitchFamily="18" charset="0"/>
                <a:cs typeface="Times New Roman" pitchFamily="18" charset="0"/>
              </a:rPr>
              <a:t>вълната срещне преграда, зад която не може да се разпространява.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4751809" y="5144315"/>
            <a:ext cx="4098032" cy="14465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bg-BG" sz="2200" dirty="0">
                <a:latin typeface="Times New Roman" pitchFamily="18" charset="0"/>
                <a:cs typeface="Times New Roman" pitchFamily="18" charset="0"/>
              </a:rPr>
              <a:t>Отразената вълна </a:t>
            </a:r>
            <a:r>
              <a:rPr lang="bg-BG" sz="2200" dirty="0" smtClean="0">
                <a:latin typeface="Times New Roman" pitchFamily="18" charset="0"/>
                <a:cs typeface="Times New Roman" pitchFamily="18" charset="0"/>
              </a:rPr>
              <a:t>е със същата:</a:t>
            </a:r>
          </a:p>
          <a:p>
            <a:pPr marL="342900" indent="-342900">
              <a:spcBef>
                <a:spcPts val="0"/>
              </a:spcBef>
              <a:buFont typeface="Wingdings" pitchFamily="2" charset="2"/>
              <a:buChar char="ü"/>
            </a:pPr>
            <a:r>
              <a:rPr lang="bg-BG" sz="2200" dirty="0" smtClean="0">
                <a:latin typeface="Times New Roman" pitchFamily="18" charset="0"/>
                <a:cs typeface="Times New Roman" pitchFamily="18" charset="0"/>
              </a:rPr>
              <a:t> скорост;</a:t>
            </a:r>
          </a:p>
          <a:p>
            <a:pPr marL="342900" indent="-342900">
              <a:spcBef>
                <a:spcPts val="0"/>
              </a:spcBef>
              <a:buFont typeface="Wingdings" pitchFamily="2" charset="2"/>
              <a:buChar char="ü"/>
            </a:pPr>
            <a:r>
              <a:rPr lang="bg-BG" sz="2200" dirty="0" smtClean="0">
                <a:latin typeface="Times New Roman" pitchFamily="18" charset="0"/>
                <a:cs typeface="Times New Roman" pitchFamily="18" charset="0"/>
              </a:rPr>
              <a:t>дължина;</a:t>
            </a:r>
          </a:p>
          <a:p>
            <a:pPr marL="342900" indent="-342900">
              <a:spcBef>
                <a:spcPts val="0"/>
              </a:spcBef>
              <a:buFont typeface="Wingdings" pitchFamily="2" charset="2"/>
              <a:buChar char="ü"/>
            </a:pPr>
            <a:r>
              <a:rPr lang="bg-BG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200" dirty="0">
                <a:latin typeface="Times New Roman" pitchFamily="18" charset="0"/>
                <a:cs typeface="Times New Roman" pitchFamily="18" charset="0"/>
              </a:rPr>
              <a:t>честота.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254520" y="4728950"/>
            <a:ext cx="3353995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bg-BG" sz="2200" dirty="0" smtClean="0">
                <a:latin typeface="Times New Roman" pitchFamily="18" charset="0"/>
                <a:cs typeface="Times New Roman" pitchFamily="18" charset="0"/>
              </a:rPr>
              <a:t>б/ </a:t>
            </a:r>
            <a:r>
              <a:rPr lang="bg-BG" sz="2200" b="1" dirty="0" smtClean="0">
                <a:latin typeface="Times New Roman" pitchFamily="18" charset="0"/>
                <a:cs typeface="Times New Roman" pitchFamily="18" charset="0"/>
              </a:rPr>
              <a:t>Условие </a:t>
            </a:r>
            <a:r>
              <a:rPr lang="bg-BG" sz="2200" b="1" dirty="0">
                <a:latin typeface="Times New Roman" pitchFamily="18" charset="0"/>
                <a:cs typeface="Times New Roman" pitchFamily="18" charset="0"/>
              </a:rPr>
              <a:t>за отражение:</a:t>
            </a: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5004048" y="4653136"/>
            <a:ext cx="265059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bg-BG" sz="2200" dirty="0" smtClean="0">
                <a:latin typeface="Times New Roman" pitchFamily="18" charset="0"/>
                <a:cs typeface="Times New Roman" pitchFamily="18" charset="0"/>
              </a:rPr>
              <a:t>в/ </a:t>
            </a:r>
            <a:r>
              <a:rPr lang="bg-BG" sz="2200" b="1" dirty="0" smtClean="0">
                <a:latin typeface="Times New Roman" pitchFamily="18" charset="0"/>
                <a:cs typeface="Times New Roman" pitchFamily="18" charset="0"/>
              </a:rPr>
              <a:t>Закономерности</a:t>
            </a:r>
            <a:r>
              <a:rPr lang="bg-BG" sz="2200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41" name="Picture 5">
            <a:hlinkClick r:id="rId2" tooltip="отражение на вълни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666" y="1396510"/>
            <a:ext cx="2726255" cy="1550434"/>
          </a:xfrm>
          <a:prstGeom prst="rect">
            <a:avLst/>
          </a:prstGeom>
          <a:noFill/>
          <a:ln w="28575">
            <a:solidFill>
              <a:srgbClr val="92D05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0" name="Picture 4">
            <a:hlinkClick r:id="rId4" action="ppaction://hlinkfile" tooltip="отражение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340768"/>
            <a:ext cx="2674689" cy="1606176"/>
          </a:xfrm>
          <a:prstGeom prst="rect">
            <a:avLst/>
          </a:prstGeom>
          <a:noFill/>
          <a:ln w="28575">
            <a:solidFill>
              <a:srgbClr val="92D05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Текстово поле 1"/>
          <p:cNvSpPr txBox="1"/>
          <p:nvPr/>
        </p:nvSpPr>
        <p:spPr>
          <a:xfrm>
            <a:off x="229715" y="3109579"/>
            <a:ext cx="84969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а/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Определение: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Явлението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при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което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механични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вълни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достигат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до граница на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средата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в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която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се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разпространяват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предизвикват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появата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на нова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вълна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същата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среда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но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противоположна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посока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се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нарича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отражение.</a:t>
            </a:r>
            <a:endParaRPr lang="bg-BG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3" grpId="0"/>
      <p:bldP spid="8204" grpId="0"/>
      <p:bldP spid="8206" grpId="0"/>
      <p:bldP spid="820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3C937">
            <a:alpha val="6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 txBox="1">
            <a:spLocks noChangeArrowheads="1"/>
          </p:cNvSpPr>
          <p:nvPr/>
        </p:nvSpPr>
        <p:spPr>
          <a:xfrm>
            <a:off x="892969" y="110877"/>
            <a:ext cx="6786563" cy="65382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bg-BG" sz="3200" b="1" kern="0" dirty="0">
                <a:ln w="18000">
                  <a:noFill/>
                  <a:prstDash val="solid"/>
                  <a:miter lim="800000"/>
                </a:ln>
                <a:latin typeface="Times New Roman" pitchFamily="18" charset="0"/>
                <a:ea typeface="+mj-ea"/>
                <a:cs typeface="Times New Roman" pitchFamily="18" charset="0"/>
              </a:rPr>
              <a:t>4. Стоящи вълни</a:t>
            </a:r>
            <a:endParaRPr lang="bg-BG" sz="3200" b="1" dirty="0">
              <a:ln w="18000">
                <a:noFill/>
                <a:prstDash val="solid"/>
                <a:miter lim="800000"/>
              </a:ln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2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bg-BG"/>
          </a:p>
        </p:txBody>
      </p:sp>
      <p:sp>
        <p:nvSpPr>
          <p:cNvPr id="7" name="Правоъгълник 6"/>
          <p:cNvSpPr/>
          <p:nvPr/>
        </p:nvSpPr>
        <p:spPr>
          <a:xfrm>
            <a:off x="431255" y="3861048"/>
            <a:ext cx="809322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а/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Същност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- Стояща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вълна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се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нарича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вълната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която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възниква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резултат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от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интерференцията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падаща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отразена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вълна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разпространяващи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се в </a:t>
            </a:r>
            <a:r>
              <a:rPr lang="bg-BG" sz="22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ротивоположни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посоки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bg-BG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Текстово поле 10"/>
          <p:cNvSpPr txBox="1"/>
          <p:nvPr/>
        </p:nvSpPr>
        <p:spPr>
          <a:xfrm>
            <a:off x="431255" y="5085184"/>
            <a:ext cx="808831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200" dirty="0" smtClean="0">
                <a:latin typeface="Times New Roman" pitchFamily="18" charset="0"/>
                <a:cs typeface="Times New Roman" pitchFamily="18" charset="0"/>
              </a:rPr>
              <a:t>б/ Характеристики на стоящата вълна:</a:t>
            </a:r>
          </a:p>
          <a:p>
            <a:pPr lvl="0"/>
            <a:r>
              <a:rPr lang="bg-BG" sz="2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2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Разстоянието</a:t>
            </a:r>
            <a:r>
              <a:rPr lang="ru-RU" sz="2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между два </a:t>
            </a:r>
            <a:r>
              <a:rPr lang="ru-RU" sz="22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съседни</a:t>
            </a:r>
            <a:r>
              <a:rPr lang="ru-RU" sz="2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възела</a:t>
            </a:r>
            <a:r>
              <a:rPr lang="ru-RU" sz="2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/</a:t>
            </a:r>
            <a:r>
              <a:rPr lang="ru-RU" sz="22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върха</a:t>
            </a:r>
            <a:r>
              <a:rPr lang="ru-RU" sz="2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/, е равно  на половин </a:t>
            </a:r>
            <a:r>
              <a:rPr lang="ru-RU" sz="22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дължина</a:t>
            </a:r>
            <a:r>
              <a:rPr lang="ru-RU" sz="2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2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вълната</a:t>
            </a:r>
            <a:r>
              <a:rPr lang="ru-RU" sz="2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sz="2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ru-RU" sz="2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/2</a:t>
            </a:r>
            <a:r>
              <a:rPr lang="en-US" sz="2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bg-BG" sz="2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bg-BG" sz="220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bg-BG" sz="2200" dirty="0" smtClean="0">
                <a:latin typeface="Times New Roman" pitchFamily="18" charset="0"/>
                <a:cs typeface="Times New Roman" pitchFamily="18" charset="0"/>
              </a:rPr>
              <a:t>Не пренася енергия;</a:t>
            </a:r>
          </a:p>
        </p:txBody>
      </p:sp>
      <p:pic>
        <p:nvPicPr>
          <p:cNvPr id="1027" name="Picture 3">
            <a:hlinkClick r:id="rId2" tooltip="стояща вълна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2686" y="908720"/>
            <a:ext cx="3967127" cy="2455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Текстово поле 1"/>
          <p:cNvSpPr txBox="1"/>
          <p:nvPr/>
        </p:nvSpPr>
        <p:spPr>
          <a:xfrm>
            <a:off x="470845" y="3963872"/>
            <a:ext cx="72728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200" b="1" dirty="0" smtClean="0">
                <a:latin typeface="Times New Roman" pitchFamily="18" charset="0"/>
                <a:cs typeface="Times New Roman" pitchFamily="18" charset="0"/>
              </a:rPr>
              <a:t>Задача:</a:t>
            </a:r>
            <a:r>
              <a:rPr lang="bg-BG" sz="2200" dirty="0" smtClean="0">
                <a:latin typeface="Times New Roman" pitchFamily="18" charset="0"/>
                <a:cs typeface="Times New Roman" pitchFamily="18" charset="0"/>
              </a:rPr>
              <a:t> Разстоянието между съседни връх и възел на стояща вълна е 5см. Колко е дължината на вълната?</a:t>
            </a:r>
            <a:endParaRPr lang="bg-BG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ово поле 3"/>
          <p:cNvSpPr txBox="1"/>
          <p:nvPr/>
        </p:nvSpPr>
        <p:spPr>
          <a:xfrm>
            <a:off x="6588224" y="2420888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g-BG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1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1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1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8" name="Picture 4" descr="2waves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629" name="WordArt 5"/>
          <p:cNvSpPr>
            <a:spLocks noChangeArrowheads="1" noChangeShapeType="1" noTextEdit="1"/>
          </p:cNvSpPr>
          <p:nvPr/>
        </p:nvSpPr>
        <p:spPr bwMode="auto">
          <a:xfrm>
            <a:off x="2028825" y="3228975"/>
            <a:ext cx="6172200" cy="10858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wordArtVert" wrap="none" fromWordArt="1">
            <a:prstTxWarp prst="textWave4">
              <a:avLst>
                <a:gd name="adj1" fmla="val 13005"/>
                <a:gd name="adj2" fmla="val 0"/>
              </a:avLst>
            </a:prstTxWarp>
          </a:bodyPr>
          <a:lstStyle/>
          <a:p>
            <a:pPr algn="ctr" fontAlgn="auto"/>
            <a:endParaRPr lang="bg-BG" sz="3600" kern="10" dirty="0">
              <a:gradFill rotWithShape="0">
                <a:gsLst>
                  <a:gs pos="0">
                    <a:srgbClr val="00FF00"/>
                  </a:gs>
                  <a:gs pos="100000">
                    <a:srgbClr val="00CCFF"/>
                  </a:gs>
                </a:gsLst>
                <a:lin ang="0" scaled="1"/>
              </a:gradFill>
              <a:effectLst>
                <a:outerShdw dist="99190" dir="7788334" algn="ctr" rotWithShape="0">
                  <a:srgbClr val="00008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/>
          <a:lstStyle/>
          <a:p>
            <a:r>
              <a:rPr lang="bg-BG" dirty="0" smtClean="0"/>
              <a:t>Благодаря за вниманието!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g-BG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erferenciq_i_otrajenie_na_valni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interferenciq_i_otrajenie_na_valnite</Template>
  <TotalTime>3368</TotalTime>
  <Words>288</Words>
  <Application>Microsoft Office PowerPoint</Application>
  <PresentationFormat>Презентация на цял екран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6</vt:i4>
      </vt:variant>
    </vt:vector>
  </HeadingPairs>
  <TitlesOfParts>
    <vt:vector size="7" baseType="lpstr">
      <vt:lpstr>interferenciq_i_otrajenie_na_valnite</vt:lpstr>
      <vt:lpstr>девети клас</vt:lpstr>
      <vt:lpstr>Презентация на PowerPoint</vt:lpstr>
      <vt:lpstr>Презентация на PowerPoint</vt:lpstr>
      <vt:lpstr>3. Отражение на вълните</vt:lpstr>
      <vt:lpstr>Презентация на PowerPoint</vt:lpstr>
      <vt:lpstr>Благодаря за вниманието!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PowerPoint</dc:title>
  <dc:creator>User</dc:creator>
  <cp:lastModifiedBy>User</cp:lastModifiedBy>
  <cp:revision>95</cp:revision>
  <dcterms:created xsi:type="dcterms:W3CDTF">2017-02-23T18:41:45Z</dcterms:created>
  <dcterms:modified xsi:type="dcterms:W3CDTF">2017-04-01T04:51:34Z</dcterms:modified>
</cp:coreProperties>
</file>